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3" r:id="rId8"/>
    <p:sldId id="262" r:id="rId9"/>
    <p:sldId id="264" r:id="rId10"/>
    <p:sldId id="265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4" y="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4A20599-378B-45C9-9452-CC7776323EB6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CC20F73-BC83-4091-9AAB-FA54E3B4F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benyishai@univ.haifa.ac.i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of Haifa</a:t>
            </a:r>
            <a:br>
              <a:rPr lang="en-US" dirty="0"/>
            </a:br>
            <a:r>
              <a:rPr lang="en-US" dirty="0"/>
              <a:t>MA program in English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3377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dirty="0"/>
              <a:t>Program Overview</a:t>
            </a:r>
          </a:p>
          <a:p>
            <a:pPr algn="l"/>
            <a:endParaRPr lang="en-US" sz="4000" dirty="0"/>
          </a:p>
          <a:p>
            <a:endParaRPr lang="en-US" dirty="0"/>
          </a:p>
          <a:p>
            <a:pPr algn="r"/>
            <a:r>
              <a:rPr lang="en-US" sz="2600" dirty="0"/>
              <a:t>Dr. Ayelet Ben-Yishai</a:t>
            </a:r>
          </a:p>
          <a:p>
            <a:pPr algn="r"/>
            <a:r>
              <a:rPr lang="en-US" sz="2600" dirty="0"/>
              <a:t>MA Advisor</a:t>
            </a:r>
          </a:p>
          <a:p>
            <a:pPr algn="r"/>
            <a:r>
              <a:rPr lang="en-US" sz="2600" dirty="0" smtClean="0"/>
              <a:t>September 2019</a:t>
            </a:r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Comprehensive Exam:</a:t>
            </a:r>
            <a:br>
              <a:rPr lang="en-US" dirty="0"/>
            </a:br>
            <a:r>
              <a:rPr lang="en-US" dirty="0"/>
              <a:t>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en-US" dirty="0"/>
          </a:p>
          <a:p>
            <a:pPr lvl="0">
              <a:spcAft>
                <a:spcPts val="600"/>
              </a:spcAft>
            </a:pPr>
            <a:r>
              <a:rPr lang="en-US" dirty="0"/>
              <a:t>Total of 4-6 hours (depending on advisor’s instructions)</a:t>
            </a:r>
            <a:endParaRPr lang="en-US" sz="40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Spread over 2 days, usually within one week. (</a:t>
            </a:r>
            <a:r>
              <a:rPr lang="en-US" sz="2800" dirty="0" err="1"/>
              <a:t>Mador</a:t>
            </a:r>
            <a:r>
              <a:rPr lang="en-US" sz="2800" dirty="0"/>
              <a:t> </a:t>
            </a:r>
            <a:r>
              <a:rPr lang="en-US" sz="2800" dirty="0" err="1"/>
              <a:t>Bchinot</a:t>
            </a:r>
            <a:r>
              <a:rPr lang="en-US" sz="2800" dirty="0"/>
              <a:t> administers the exam and sets the dates)</a:t>
            </a:r>
            <a:endParaRPr lang="en-US" sz="3600" dirty="0"/>
          </a:p>
          <a:p>
            <a:pPr lvl="0">
              <a:spcAft>
                <a:spcPts val="600"/>
              </a:spcAft>
            </a:pPr>
            <a:r>
              <a:rPr lang="en-US" dirty="0"/>
              <a:t>The advisor can determine what material (books, notes) are allowed in the exam. Make sure you determine this before you begin studying.</a:t>
            </a:r>
            <a:endParaRPr lang="en-US" sz="4000" dirty="0"/>
          </a:p>
          <a:p>
            <a:pPr lvl="0">
              <a:spcAft>
                <a:spcPts val="600"/>
              </a:spcAft>
            </a:pPr>
            <a:r>
              <a:rPr lang="en-US" dirty="0"/>
              <a:t>Student is entitled to a</a:t>
            </a:r>
            <a:r>
              <a:rPr lang="en-US" b="1" dirty="0"/>
              <a:t> </a:t>
            </a:r>
            <a:r>
              <a:rPr lang="en-US" dirty="0" err="1"/>
              <a:t>Moed</a:t>
            </a:r>
            <a:r>
              <a:rPr lang="en-US" dirty="0"/>
              <a:t> B only in the case of failure.</a:t>
            </a:r>
            <a:endParaRPr lang="en-US" sz="4000" dirty="0"/>
          </a:p>
          <a:p>
            <a:pPr lvl="0">
              <a:spcAft>
                <a:spcPts val="600"/>
              </a:spcAft>
            </a:pPr>
            <a:r>
              <a:rPr lang="en-US" dirty="0"/>
              <a:t>Each part of the exam is usually made up of two to three essay questions.</a:t>
            </a:r>
            <a:endParaRPr lang="en-US" sz="40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The questions can be either about the primary texts or about the secondary texts/ theory, but at least some (if not all) must show an ability to combine primary / secondary texts.</a:t>
            </a:r>
            <a:endParaRPr lang="en-US" sz="36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The advisor will write the exam so that the student will have a reasonable choice of questions to answer.</a:t>
            </a: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Comprehensive Exam:</a:t>
            </a:r>
            <a:br>
              <a:rPr lang="en-US" dirty="0"/>
            </a:br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US" dirty="0"/>
          </a:p>
          <a:p>
            <a:pPr lvl="0">
              <a:spcAft>
                <a:spcPts val="600"/>
              </a:spcAft>
            </a:pPr>
            <a:r>
              <a:rPr lang="en-US" dirty="0"/>
              <a:t>The exam will be graded by the student’s advisor and another (anonymous) lecturer in the department (or, in some cases, outside the department), as determined by the MA committee.</a:t>
            </a:r>
            <a:endParaRPr lang="en-US" sz="4000" dirty="0"/>
          </a:p>
          <a:p>
            <a:pPr lvl="0">
              <a:spcAft>
                <a:spcPts val="600"/>
              </a:spcAft>
            </a:pPr>
            <a:r>
              <a:rPr lang="en-US" dirty="0"/>
              <a:t>Criteria for exam evaluation</a:t>
            </a:r>
            <a:endParaRPr lang="en-US" sz="40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Full response to the question (~25%)</a:t>
            </a:r>
            <a:endParaRPr lang="en-US" sz="36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Thorough knowledge of primary texts (~20%)</a:t>
            </a:r>
            <a:endParaRPr lang="en-US" sz="36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Knowledge of secondary texts and theoretical terminology (~20%)</a:t>
            </a:r>
            <a:endParaRPr lang="en-US" sz="36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Formulating an argument &amp; supporting evidence (~25%)</a:t>
            </a:r>
            <a:endParaRPr lang="en-US" sz="3600" dirty="0"/>
          </a:p>
          <a:p>
            <a:pPr>
              <a:spcAft>
                <a:spcPts val="600"/>
              </a:spcAft>
            </a:pPr>
            <a:r>
              <a:rPr lang="en-US" dirty="0"/>
              <a:t>English mechanics and style (~10%)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 Thesis:</a:t>
            </a:r>
            <a:br>
              <a:rPr lang="en-US" dirty="0"/>
            </a:br>
            <a:r>
              <a:rPr lang="en-US" dirty="0"/>
              <a:t>General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extended research project, usually consisting of an analysis of more than one text.</a:t>
            </a:r>
          </a:p>
          <a:p>
            <a:r>
              <a:rPr lang="en-US" dirty="0" smtClean="0"/>
              <a:t>60-80pp </a:t>
            </a:r>
            <a:r>
              <a:rPr lang="en-US" dirty="0"/>
              <a:t>(equivalent of 3-4 seminar papers).</a:t>
            </a:r>
          </a:p>
          <a:p>
            <a:r>
              <a:rPr lang="en-US" dirty="0"/>
              <a:t>Graded by advisor and second (anonymous) reader, as determined by the MA committee.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Thesis Proposal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en-US" sz="5100" dirty="0"/>
              <a:t>Title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Research question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Preliminary hypothesis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Brief Literature review (state of the field)</a:t>
            </a:r>
          </a:p>
          <a:p>
            <a:pPr lvl="1">
              <a:spcAft>
                <a:spcPts val="600"/>
              </a:spcAft>
            </a:pPr>
            <a:r>
              <a:rPr lang="en-US" sz="5100" dirty="0"/>
              <a:t>Preliminary</a:t>
            </a:r>
          </a:p>
          <a:p>
            <a:pPr lvl="1">
              <a:spcAft>
                <a:spcPts val="600"/>
              </a:spcAft>
            </a:pPr>
            <a:r>
              <a:rPr lang="en-US" sz="5100" dirty="0"/>
              <a:t>Criticism</a:t>
            </a:r>
          </a:p>
          <a:p>
            <a:pPr lvl="1">
              <a:spcAft>
                <a:spcPts val="600"/>
              </a:spcAft>
            </a:pPr>
            <a:r>
              <a:rPr lang="en-US" sz="5100" dirty="0"/>
              <a:t>Theory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Primary texts - Short description &amp; Rationale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Methodology / Justification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Chapter Breakdown</a:t>
            </a:r>
          </a:p>
          <a:p>
            <a:pPr lvl="1">
              <a:spcAft>
                <a:spcPts val="600"/>
              </a:spcAft>
            </a:pPr>
            <a:r>
              <a:rPr lang="en-US" sz="5100" dirty="0"/>
              <a:t>Outline or short description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Example of analysis</a:t>
            </a:r>
          </a:p>
          <a:p>
            <a:pPr>
              <a:spcAft>
                <a:spcPts val="600"/>
              </a:spcAft>
            </a:pPr>
            <a:r>
              <a:rPr lang="en-US" sz="5100" dirty="0"/>
              <a:t>Works cited / Preliminary Bibliography</a:t>
            </a:r>
          </a:p>
          <a:p>
            <a:pPr>
              <a:spcAft>
                <a:spcPts val="600"/>
              </a:spcAft>
            </a:pPr>
            <a:endParaRPr lang="en-US" sz="51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3586" y="1484784"/>
            <a:ext cx="615553" cy="34563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800" dirty="0"/>
              <a:t>(length ~10pp)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in doubt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the MA advisor: 	</a:t>
            </a:r>
            <a:endParaRPr lang="en-US" sz="2600" dirty="0"/>
          </a:p>
          <a:p>
            <a:pPr lvl="1"/>
            <a:r>
              <a:rPr lang="en-US" dirty="0"/>
              <a:t>Office hours: </a:t>
            </a:r>
          </a:p>
          <a:p>
            <a:pPr lvl="2"/>
            <a:r>
              <a:rPr lang="en-US" dirty="0"/>
              <a:t>Sundays 13:30-14:30 Room 1602A</a:t>
            </a:r>
          </a:p>
          <a:p>
            <a:pPr lvl="1"/>
            <a:r>
              <a:rPr lang="en-US" dirty="0"/>
              <a:t>By email:</a:t>
            </a:r>
          </a:p>
          <a:p>
            <a:pPr lvl="2"/>
            <a:r>
              <a:rPr lang="en-US" dirty="0">
                <a:solidFill>
                  <a:srgbClr val="FFFF00"/>
                </a:solidFill>
                <a:hlinkClick r:id="rId2"/>
              </a:rPr>
              <a:t>abenyishai@univ.haifa.ac.il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Ask Sharon in the Department Office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832" y="5661248"/>
            <a:ext cx="5486400" cy="664536"/>
          </a:xfrm>
        </p:spPr>
        <p:txBody>
          <a:bodyPr/>
          <a:lstStyle/>
          <a:p>
            <a:r>
              <a:rPr lang="en-US" sz="3600" dirty="0"/>
              <a:t>Good Luck!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Long_Room_Interior,_Trinity_College_Dublin,_Ireland_-_Dilif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01" b="1630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 of the MA Program: </a:t>
            </a:r>
            <a:r>
              <a:rPr lang="en-US" sz="4000" b="1" dirty="0"/>
              <a:t>Thesis Track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The Thesis Track</a:t>
            </a:r>
            <a:r>
              <a:rPr lang="en-US" sz="2000" dirty="0"/>
              <a:t> (Track A) program requires 32 semester hours of course work and a thesis paper and is normatively 3 years long.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b="1" dirty="0"/>
              <a:t>Thesis Track </a:t>
            </a:r>
            <a:r>
              <a:rPr lang="en-US" sz="2000" dirty="0"/>
              <a:t>students must complete 8 courses in the English Department, as follows: </a:t>
            </a:r>
          </a:p>
          <a:p>
            <a:pPr lvl="1"/>
            <a:r>
              <a:rPr lang="en-US" sz="1800" dirty="0"/>
              <a:t>1 required course: “Approaches to Research in English Literature” </a:t>
            </a:r>
          </a:p>
          <a:p>
            <a:pPr lvl="1"/>
            <a:r>
              <a:rPr lang="en-US" sz="1800" dirty="0"/>
              <a:t>7MA courses, in two of which they must submit a seminar paper. </a:t>
            </a:r>
          </a:p>
          <a:p>
            <a:pPr lvl="2"/>
            <a:r>
              <a:rPr lang="en-US" sz="1600" dirty="0"/>
              <a:t>Seminar papers  can only be submitted in MA seminar courses (not in BA seminars)</a:t>
            </a:r>
          </a:p>
          <a:p>
            <a:pPr lvl="2">
              <a:buNone/>
            </a:pPr>
            <a:endParaRPr lang="en-US" sz="1600" dirty="0"/>
          </a:p>
          <a:p>
            <a:r>
              <a:rPr lang="en-US" sz="2000" b="1" dirty="0"/>
              <a:t>In addition </a:t>
            </a:r>
            <a:r>
              <a:rPr lang="en-US" sz="2000" dirty="0"/>
              <a:t>thesis track students must complete one year of study in </a:t>
            </a:r>
            <a:r>
              <a:rPr lang="en-US" sz="2000" b="1" dirty="0"/>
              <a:t>a modern European or classical foreign language </a:t>
            </a:r>
            <a:r>
              <a:rPr lang="en-US" sz="2000" dirty="0"/>
              <a:t>or demonstrate equivalent competence.</a:t>
            </a:r>
          </a:p>
          <a:p>
            <a:pPr lvl="2"/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 of the MA Program: </a:t>
            </a:r>
            <a:r>
              <a:rPr lang="en-US" sz="4000" b="1" dirty="0"/>
              <a:t>Exam Track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The Exam Track</a:t>
            </a:r>
            <a:r>
              <a:rPr lang="en-US" sz="2400" dirty="0"/>
              <a:t> (Track B) program requires 36 semester hours of course work and a comprehensive examination and is normatively 2 years long.</a:t>
            </a:r>
          </a:p>
          <a:p>
            <a:pPr lvl="1"/>
            <a:r>
              <a:rPr lang="en-US" sz="2400" b="1" dirty="0"/>
              <a:t>Exam Track </a:t>
            </a:r>
            <a:r>
              <a:rPr lang="en-US" sz="2400" dirty="0"/>
              <a:t>students must complete 9 courses in the English Department, as follows:</a:t>
            </a:r>
            <a:endParaRPr lang="en-US" sz="1000" dirty="0"/>
          </a:p>
          <a:p>
            <a:pPr lvl="2"/>
            <a:r>
              <a:rPr lang="en-US" sz="2000" dirty="0"/>
              <a:t>1 required course: “Approaches to Research in English Literature” </a:t>
            </a:r>
          </a:p>
          <a:p>
            <a:pPr lvl="2"/>
            <a:r>
              <a:rPr lang="en-US" sz="2000" dirty="0"/>
              <a:t>8 MA courses, in two of which they must submit a seminar paper. </a:t>
            </a:r>
          </a:p>
          <a:p>
            <a:pPr lvl="3"/>
            <a:r>
              <a:rPr lang="en-US" sz="1700" dirty="0"/>
              <a:t>Seminar papers  can only be submitted in MA seminar courses (not in BA seminars)</a:t>
            </a:r>
          </a:p>
          <a:p>
            <a:pPr lvl="3"/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 of the MA Program</a:t>
            </a:r>
            <a:br>
              <a:rPr lang="en-US" b="1" dirty="0"/>
            </a:br>
            <a:r>
              <a:rPr lang="en-US" sz="3100" b="1" dirty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addition</a:t>
            </a:r>
            <a:r>
              <a:rPr lang="en-US" dirty="0"/>
              <a:t>, all MA students must 	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Attend at least 4 lectures offered in the Department Seminar in each of the first two years.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584" y="184482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 Program Timeline: Coursework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46254"/>
              </p:ext>
            </p:extLst>
          </p:nvPr>
        </p:nvGraphicFramePr>
        <p:xfrm>
          <a:off x="457200" y="1646238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Semester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Semester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Year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8-12 credits (including Approaches)</a:t>
                      </a:r>
                      <a:endParaRPr lang="en-US" dirty="0"/>
                    </a:p>
                    <a:p>
                      <a:pPr lvl="0" rtl="0">
                        <a:buFont typeface="Arial" pitchFamily="34" charset="0"/>
                        <a:buNone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16-24 credits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required prerequisites (Theory)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Foreign Language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FL exemption (thesis track)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Foreign Language </a:t>
                      </a:r>
                      <a:r>
                        <a:rPr kumimoji="0" lang="en-US" sz="18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FL exemption (thesis track)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24-32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32-36 credits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Decide on Thesis/Exam track – secure advisor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Prepare for thesis/exam – see next slide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 Program Timeline: </a:t>
            </a:r>
            <a:br>
              <a:rPr lang="en-US" dirty="0"/>
            </a:br>
            <a:r>
              <a:rPr lang="en-US" dirty="0"/>
              <a:t>Thesis/ Exam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303134"/>
              </p:ext>
            </p:extLst>
          </p:nvPr>
        </p:nvGraphicFramePr>
        <p:xfrm>
          <a:off x="457200" y="1646238"/>
          <a:ext cx="8229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2 </a:t>
                      </a:r>
                      <a:r>
                        <a:rPr lang="en-US" dirty="0" err="1"/>
                        <a:t>Sem</a:t>
                      </a:r>
                      <a:r>
                        <a:rPr lang="en-US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Finalize</a:t>
                      </a:r>
                      <a:r>
                        <a:rPr lang="en-US" baseline="0" dirty="0"/>
                        <a:t> topic with advisor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Finalize topic with advisor,</a:t>
                      </a:r>
                      <a:r>
                        <a:rPr lang="en-US" baseline="0" dirty="0"/>
                        <a:t> prepare lists by June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thesis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(During</a:t>
                      </a:r>
                      <a:r>
                        <a:rPr lang="en-US" baseline="0" dirty="0"/>
                        <a:t> summer) Study for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By end of October 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Proposal</a:t>
                      </a:r>
                      <a:r>
                        <a:rPr lang="en-US" baseline="0" dirty="0"/>
                        <a:t> 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exam in late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Thesis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By end of October 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Thesis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Switching to the Thesis Track:</a:t>
            </a:r>
            <a:br>
              <a:rPr lang="en-US" dirty="0"/>
            </a:br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400" dirty="0"/>
              <a:t>Completing 16 credits (4 courses, not including Approaches) with a grade point average of 86 or above.</a:t>
            </a:r>
          </a:p>
          <a:p>
            <a:pPr lvl="2"/>
            <a:r>
              <a:rPr lang="en-US" sz="2400" dirty="0"/>
              <a:t>A grade of 85 (or more) on an MA seminar paper.</a:t>
            </a:r>
          </a:p>
          <a:p>
            <a:pPr lvl="2"/>
            <a:r>
              <a:rPr lang="en-US" sz="2400" dirty="0"/>
              <a:t>Securing the consent of an advisor.</a:t>
            </a:r>
          </a:p>
          <a:p>
            <a:pPr lvl="2"/>
            <a:r>
              <a:rPr lang="en-US" sz="2400" dirty="0"/>
              <a:t>Meeting with MA advisor.</a:t>
            </a:r>
          </a:p>
          <a:p>
            <a:pPr lvl="3"/>
            <a:r>
              <a:rPr lang="en-US" sz="2100" dirty="0"/>
              <a:t>Bring transcripts with you.</a:t>
            </a:r>
          </a:p>
          <a:p>
            <a:pPr lvl="2"/>
            <a:r>
              <a:rPr lang="en-US" sz="2400" dirty="0"/>
              <a:t>Register with Department administrator (Sharon).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Finding an Advisor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An advisor can be any lecturer or professor in the department. </a:t>
            </a:r>
            <a:endParaRPr lang="en-US" sz="4000" dirty="0"/>
          </a:p>
          <a:p>
            <a:pPr lvl="2"/>
            <a:r>
              <a:rPr lang="en-US" sz="2400" dirty="0"/>
              <a:t>An advisor should be someone who specializes in your chosen topic and with whom you have a good rapport.</a:t>
            </a:r>
          </a:p>
          <a:p>
            <a:pPr lvl="2"/>
            <a:r>
              <a:rPr lang="en-US" sz="2400" dirty="0"/>
              <a:t>Approach the advisor as early as possible and ask for their consent to be your advisor in this process.</a:t>
            </a:r>
            <a:endParaRPr lang="en-US" sz="3200" dirty="0"/>
          </a:p>
          <a:p>
            <a:pPr lvl="2"/>
            <a:r>
              <a:rPr lang="en-US" sz="2400" dirty="0"/>
              <a:t>For exam track: notify the MA advisor and the department coordinator </a:t>
            </a:r>
            <a:r>
              <a:rPr lang="en-US" sz="2400" b="1" dirty="0"/>
              <a:t>in writing</a:t>
            </a:r>
            <a:r>
              <a:rPr lang="en-US" sz="2400" dirty="0"/>
              <a:t> once the lecturer has agreed to be your advisor. </a:t>
            </a:r>
          </a:p>
          <a:p>
            <a:pPr lvl="2"/>
            <a:r>
              <a:rPr lang="en-US" sz="2400" dirty="0"/>
              <a:t>Make sure that you set clear goals and expectations and especially deadlines with your advisor</a:t>
            </a:r>
            <a:r>
              <a:rPr lang="en-US" sz="3200" dirty="0"/>
              <a:t>.</a:t>
            </a:r>
          </a:p>
          <a:p>
            <a:pPr lvl="2"/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Comprehensive Exam:</a:t>
            </a:r>
            <a:br>
              <a:rPr lang="en-US" dirty="0"/>
            </a:br>
            <a:r>
              <a:rPr lang="en-US" dirty="0"/>
              <a:t>The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en-US" dirty="0"/>
          </a:p>
          <a:p>
            <a:r>
              <a:rPr lang="en-US" dirty="0"/>
              <a:t>The list will be determined by the advisor, in consultation with the student.</a:t>
            </a:r>
          </a:p>
          <a:p>
            <a:endParaRPr lang="en-US" dirty="0"/>
          </a:p>
          <a:p>
            <a:pPr lvl="0"/>
            <a:r>
              <a:rPr lang="en-US" dirty="0"/>
              <a:t>The list will usually focus on one genre in one time period – though comparative, cross-period, single-author, or genre lists may be approved. </a:t>
            </a:r>
          </a:p>
          <a:p>
            <a:pPr lvl="0">
              <a:buNone/>
            </a:pPr>
            <a:endParaRPr lang="en-US" sz="4000" dirty="0"/>
          </a:p>
          <a:p>
            <a:pPr lvl="1"/>
            <a:r>
              <a:rPr lang="en-US" sz="2800" dirty="0"/>
              <a:t>The student will usually have had at least one course on this subject.</a:t>
            </a:r>
            <a:endParaRPr lang="en-US" sz="3600" dirty="0"/>
          </a:p>
          <a:p>
            <a:pPr lvl="1"/>
            <a:r>
              <a:rPr lang="en-US" sz="2800" dirty="0"/>
              <a:t>Pick something that you like!</a:t>
            </a:r>
            <a:endParaRPr lang="en-US" sz="3600" dirty="0"/>
          </a:p>
          <a:p>
            <a:pPr lvl="1"/>
            <a:r>
              <a:rPr lang="en-US" sz="2800" dirty="0"/>
              <a:t>The list is comprised of 2 lists:</a:t>
            </a:r>
            <a:endParaRPr lang="en-US" sz="3600" dirty="0"/>
          </a:p>
          <a:p>
            <a:pPr lvl="2"/>
            <a:r>
              <a:rPr lang="en-US" sz="2400" dirty="0"/>
              <a:t>Primary texts – equivalent of 12 book-length works</a:t>
            </a:r>
            <a:endParaRPr lang="en-US" sz="3200" dirty="0"/>
          </a:p>
          <a:p>
            <a:pPr lvl="2"/>
            <a:r>
              <a:rPr lang="en-US" sz="2400" dirty="0"/>
              <a:t>Secondary texts – critical/theoretical books and articles – equivalent of 15 articles.</a:t>
            </a:r>
            <a:endParaRPr lang="en-US" sz="3200" dirty="0"/>
          </a:p>
          <a:p>
            <a:pPr lvl="1"/>
            <a:r>
              <a:rPr lang="en-US" sz="2800" dirty="0"/>
              <a:t>List can include texts previously studied in courses, but should also contain some new ones. </a:t>
            </a: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2442</TotalTime>
  <Words>871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Rockwell</vt:lpstr>
      <vt:lpstr>Wingdings 2</vt:lpstr>
      <vt:lpstr>Foundry</vt:lpstr>
      <vt:lpstr>University of Haifa MA program in English Literature</vt:lpstr>
      <vt:lpstr>Structure of the MA Program: Thesis Track </vt:lpstr>
      <vt:lpstr>Structure of the MA Program: Exam Track </vt:lpstr>
      <vt:lpstr>Structure of the MA Program General Requirements</vt:lpstr>
      <vt:lpstr>MA Program Timeline: Coursework</vt:lpstr>
      <vt:lpstr>MA Program Timeline:  Thesis/ Exam</vt:lpstr>
      <vt:lpstr>Switching to the Thesis Track: Requirements</vt:lpstr>
      <vt:lpstr> Finding an Advisor</vt:lpstr>
      <vt:lpstr>The Comprehensive Exam: The Reading List</vt:lpstr>
      <vt:lpstr>The Comprehensive Exam: The Exam</vt:lpstr>
      <vt:lpstr>The Comprehensive Exam: Grading</vt:lpstr>
      <vt:lpstr>The MA Thesis: General outline</vt:lpstr>
      <vt:lpstr>The Thesis Proposal </vt:lpstr>
      <vt:lpstr>When in doubt</vt:lpstr>
      <vt:lpstr>Good Luck!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Haifa MA program in English Literature</dc:title>
  <dc:creator>Ayelet Ben-Yishai</dc:creator>
  <cp:lastModifiedBy>Ayelet Ben-Yishai</cp:lastModifiedBy>
  <cp:revision>31</cp:revision>
  <dcterms:created xsi:type="dcterms:W3CDTF">2016-12-01T13:51:02Z</dcterms:created>
  <dcterms:modified xsi:type="dcterms:W3CDTF">2019-09-08T08:55:25Z</dcterms:modified>
</cp:coreProperties>
</file>